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1109" r:id="rId5"/>
    <p:sldId id="1117" r:id="rId6"/>
    <p:sldId id="1118" r:id="rId7"/>
    <p:sldId id="1119" r:id="rId8"/>
    <p:sldId id="1120" r:id="rId9"/>
    <p:sldId id="1111" r:id="rId10"/>
    <p:sldId id="1112" r:id="rId11"/>
    <p:sldId id="1113" r:id="rId12"/>
    <p:sldId id="1114" r:id="rId13"/>
    <p:sldId id="1115" r:id="rId14"/>
    <p:sldId id="1121" r:id="rId15"/>
    <p:sldId id="1052" r:id="rId16"/>
  </p:sldIdLst>
  <p:sldSz cx="9875838" cy="7132638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4"/>
    <a:srgbClr val="C4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07B79-FBCB-4F2D-B7BF-F842BBEA56E6}" v="1" dt="2023-09-13T14:18:14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5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Giacobbe" userId="12a1ed53-ec8d-4caf-a570-70bd875467e8" providerId="ADAL" clId="{D3507B79-FBCB-4F2D-B7BF-F842BBEA56E6}"/>
    <pc:docChg chg="delSld modSld">
      <pc:chgData name="Steve Giacobbe" userId="12a1ed53-ec8d-4caf-a570-70bd875467e8" providerId="ADAL" clId="{D3507B79-FBCB-4F2D-B7BF-F842BBEA56E6}" dt="2023-09-13T13:02:42.340" v="12" actId="20577"/>
      <pc:docMkLst>
        <pc:docMk/>
      </pc:docMkLst>
      <pc:sldChg chg="del">
        <pc:chgData name="Steve Giacobbe" userId="12a1ed53-ec8d-4caf-a570-70bd875467e8" providerId="ADAL" clId="{D3507B79-FBCB-4F2D-B7BF-F842BBEA56E6}" dt="2023-09-13T13:01:41.560" v="0" actId="47"/>
        <pc:sldMkLst>
          <pc:docMk/>
          <pc:sldMk cId="1492582976" sldId="258"/>
        </pc:sldMkLst>
      </pc:sldChg>
      <pc:sldChg chg="del">
        <pc:chgData name="Steve Giacobbe" userId="12a1ed53-ec8d-4caf-a570-70bd875467e8" providerId="ADAL" clId="{D3507B79-FBCB-4F2D-B7BF-F842BBEA56E6}" dt="2023-09-13T13:01:45.319" v="1" actId="47"/>
        <pc:sldMkLst>
          <pc:docMk/>
          <pc:sldMk cId="586202571" sldId="343"/>
        </pc:sldMkLst>
      </pc:sldChg>
      <pc:sldChg chg="del">
        <pc:chgData name="Steve Giacobbe" userId="12a1ed53-ec8d-4caf-a570-70bd875467e8" providerId="ADAL" clId="{D3507B79-FBCB-4F2D-B7BF-F842BBEA56E6}" dt="2023-09-13T13:01:49.483" v="2" actId="47"/>
        <pc:sldMkLst>
          <pc:docMk/>
          <pc:sldMk cId="543341554" sldId="346"/>
        </pc:sldMkLst>
      </pc:sldChg>
      <pc:sldChg chg="del">
        <pc:chgData name="Steve Giacobbe" userId="12a1ed53-ec8d-4caf-a570-70bd875467e8" providerId="ADAL" clId="{D3507B79-FBCB-4F2D-B7BF-F842BBEA56E6}" dt="2023-09-13T13:01:53.020" v="3" actId="47"/>
        <pc:sldMkLst>
          <pc:docMk/>
          <pc:sldMk cId="3334039123" sldId="377"/>
        </pc:sldMkLst>
      </pc:sldChg>
      <pc:sldChg chg="del">
        <pc:chgData name="Steve Giacobbe" userId="12a1ed53-ec8d-4caf-a570-70bd875467e8" providerId="ADAL" clId="{D3507B79-FBCB-4F2D-B7BF-F842BBEA56E6}" dt="2023-09-13T13:01:54.828" v="4" actId="47"/>
        <pc:sldMkLst>
          <pc:docMk/>
          <pc:sldMk cId="2917424183" sldId="412"/>
        </pc:sldMkLst>
      </pc:sldChg>
      <pc:sldChg chg="del">
        <pc:chgData name="Steve Giacobbe" userId="12a1ed53-ec8d-4caf-a570-70bd875467e8" providerId="ADAL" clId="{D3507B79-FBCB-4F2D-B7BF-F842BBEA56E6}" dt="2023-09-13T13:02:02.362" v="7" actId="47"/>
        <pc:sldMkLst>
          <pc:docMk/>
          <pc:sldMk cId="3254095358" sldId="413"/>
        </pc:sldMkLst>
      </pc:sldChg>
      <pc:sldChg chg="del">
        <pc:chgData name="Steve Giacobbe" userId="12a1ed53-ec8d-4caf-a570-70bd875467e8" providerId="ADAL" clId="{D3507B79-FBCB-4F2D-B7BF-F842BBEA56E6}" dt="2023-09-13T13:02:04.364" v="8" actId="47"/>
        <pc:sldMkLst>
          <pc:docMk/>
          <pc:sldMk cId="558567802" sldId="416"/>
        </pc:sldMkLst>
      </pc:sldChg>
      <pc:sldChg chg="del">
        <pc:chgData name="Steve Giacobbe" userId="12a1ed53-ec8d-4caf-a570-70bd875467e8" providerId="ADAL" clId="{D3507B79-FBCB-4F2D-B7BF-F842BBEA56E6}" dt="2023-09-13T13:02:00.789" v="6" actId="47"/>
        <pc:sldMkLst>
          <pc:docMk/>
          <pc:sldMk cId="2454916893" sldId="418"/>
        </pc:sldMkLst>
      </pc:sldChg>
      <pc:sldChg chg="modSp mod">
        <pc:chgData name="Steve Giacobbe" userId="12a1ed53-ec8d-4caf-a570-70bd875467e8" providerId="ADAL" clId="{D3507B79-FBCB-4F2D-B7BF-F842BBEA56E6}" dt="2023-09-13T13:02:42.340" v="12" actId="20577"/>
        <pc:sldMkLst>
          <pc:docMk/>
          <pc:sldMk cId="110775093" sldId="1052"/>
        </pc:sldMkLst>
        <pc:spChg chg="mod">
          <ac:chgData name="Steve Giacobbe" userId="12a1ed53-ec8d-4caf-a570-70bd875467e8" providerId="ADAL" clId="{D3507B79-FBCB-4F2D-B7BF-F842BBEA56E6}" dt="2023-09-13T13:02:42.340" v="12" actId="20577"/>
          <ac:spMkLst>
            <pc:docMk/>
            <pc:sldMk cId="110775093" sldId="1052"/>
            <ac:spMk id="11" creationId="{00000000-0000-0000-0000-000000000000}"/>
          </ac:spMkLst>
        </pc:spChg>
      </pc:sldChg>
      <pc:sldChg chg="del">
        <pc:chgData name="Steve Giacobbe" userId="12a1ed53-ec8d-4caf-a570-70bd875467e8" providerId="ADAL" clId="{D3507B79-FBCB-4F2D-B7BF-F842BBEA56E6}" dt="2023-09-13T13:01:56.477" v="5" actId="47"/>
        <pc:sldMkLst>
          <pc:docMk/>
          <pc:sldMk cId="1292917909" sldId="10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AC5C182D-79F6-4C5B-BFCE-673344468BF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5088" y="1162050"/>
            <a:ext cx="43402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95C2A150-5276-454D-BD87-B8C218BC1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3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1125538"/>
            <a:ext cx="4203700" cy="3036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A150-5276-454D-BD87-B8C218BC18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6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1167309"/>
            <a:ext cx="8394462" cy="2483215"/>
          </a:xfrm>
        </p:spPr>
        <p:txBody>
          <a:bodyPr anchor="b"/>
          <a:lstStyle>
            <a:lvl1pPr algn="ctr">
              <a:defRPr sz="6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80" y="3746287"/>
            <a:ext cx="7406879" cy="1722069"/>
          </a:xfrm>
        </p:spPr>
        <p:txBody>
          <a:bodyPr/>
          <a:lstStyle>
            <a:lvl1pPr marL="0" indent="0" algn="ctr">
              <a:buNone/>
              <a:defRPr sz="2496"/>
            </a:lvl1pPr>
            <a:lvl2pPr marL="475488" indent="0" algn="ctr">
              <a:buNone/>
              <a:defRPr sz="2080"/>
            </a:lvl2pPr>
            <a:lvl3pPr marL="950976" indent="0" algn="ctr">
              <a:buNone/>
              <a:defRPr sz="1872"/>
            </a:lvl3pPr>
            <a:lvl4pPr marL="1426464" indent="0" algn="ctr">
              <a:buNone/>
              <a:defRPr sz="1664"/>
            </a:lvl4pPr>
            <a:lvl5pPr marL="1901952" indent="0" algn="ctr">
              <a:buNone/>
              <a:defRPr sz="1664"/>
            </a:lvl5pPr>
            <a:lvl6pPr marL="2377440" indent="0" algn="ctr">
              <a:buNone/>
              <a:defRPr sz="1664"/>
            </a:lvl6pPr>
            <a:lvl7pPr marL="2852928" indent="0" algn="ctr">
              <a:buNone/>
              <a:defRPr sz="1664"/>
            </a:lvl7pPr>
            <a:lvl8pPr marL="3328416" indent="0" algn="ctr">
              <a:buNone/>
              <a:defRPr sz="1664"/>
            </a:lvl8pPr>
            <a:lvl9pPr marL="3803904" indent="0" algn="ctr">
              <a:buNone/>
              <a:defRPr sz="16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2436-1B9C-428F-8FB4-C9564322CEAE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1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2663-5581-441D-8D87-CCC0A5B03477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397" y="379747"/>
            <a:ext cx="2129478" cy="60445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964" y="379747"/>
            <a:ext cx="6264985" cy="60445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7BAD-C39E-44DD-A50D-C9D4C5466F6F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156-B68D-4188-AB17-B27133FB04DA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21" y="1778208"/>
            <a:ext cx="8517910" cy="2966979"/>
          </a:xfrm>
        </p:spPr>
        <p:txBody>
          <a:bodyPr anchor="b"/>
          <a:lstStyle>
            <a:lvl1pPr>
              <a:defRPr sz="6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821" y="4773256"/>
            <a:ext cx="8517910" cy="1560264"/>
          </a:xfrm>
        </p:spPr>
        <p:txBody>
          <a:bodyPr/>
          <a:lstStyle>
            <a:lvl1pPr marL="0" indent="0">
              <a:buNone/>
              <a:defRPr sz="2496">
                <a:solidFill>
                  <a:schemeClr val="tx1"/>
                </a:solidFill>
              </a:defRPr>
            </a:lvl1pPr>
            <a:lvl2pPr marL="475488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2pPr>
            <a:lvl3pPr marL="950976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3pPr>
            <a:lvl4pPr marL="1426464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4pPr>
            <a:lvl5pPr marL="1901952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5pPr>
            <a:lvl6pPr marL="2377440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6pPr>
            <a:lvl7pPr marL="2852928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7pPr>
            <a:lvl8pPr marL="3328416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8pPr>
            <a:lvl9pPr marL="3803904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BD690-D0F6-4B32-9953-B159E8AB4F92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4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964" y="1898735"/>
            <a:ext cx="4197231" cy="452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643" y="1898735"/>
            <a:ext cx="4197231" cy="452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FFF0-3AC5-41C0-B796-AEDA8600F1F0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2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379748"/>
            <a:ext cx="8517910" cy="13786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251" y="1748487"/>
            <a:ext cx="4177942" cy="856907"/>
          </a:xfrm>
        </p:spPr>
        <p:txBody>
          <a:bodyPr anchor="b"/>
          <a:lstStyle>
            <a:lvl1pPr marL="0" indent="0">
              <a:buNone/>
              <a:defRPr sz="2496" b="1"/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51" y="2605394"/>
            <a:ext cx="4177942" cy="383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644" y="1748487"/>
            <a:ext cx="4198517" cy="856907"/>
          </a:xfrm>
        </p:spPr>
        <p:txBody>
          <a:bodyPr anchor="b"/>
          <a:lstStyle>
            <a:lvl1pPr marL="0" indent="0">
              <a:buNone/>
              <a:defRPr sz="2496" b="1"/>
            </a:lvl1pPr>
            <a:lvl2pPr marL="475488" indent="0">
              <a:buNone/>
              <a:defRPr sz="2080" b="1"/>
            </a:lvl2pPr>
            <a:lvl3pPr marL="950976" indent="0">
              <a:buNone/>
              <a:defRPr sz="1872" b="1"/>
            </a:lvl3pPr>
            <a:lvl4pPr marL="1426464" indent="0">
              <a:buNone/>
              <a:defRPr sz="1664" b="1"/>
            </a:lvl4pPr>
            <a:lvl5pPr marL="1901952" indent="0">
              <a:buNone/>
              <a:defRPr sz="1664" b="1"/>
            </a:lvl5pPr>
            <a:lvl6pPr marL="2377440" indent="0">
              <a:buNone/>
              <a:defRPr sz="1664" b="1"/>
            </a:lvl6pPr>
            <a:lvl7pPr marL="2852928" indent="0">
              <a:buNone/>
              <a:defRPr sz="1664" b="1"/>
            </a:lvl7pPr>
            <a:lvl8pPr marL="3328416" indent="0">
              <a:buNone/>
              <a:defRPr sz="1664" b="1"/>
            </a:lvl8pPr>
            <a:lvl9pPr marL="3803904" indent="0">
              <a:buNone/>
              <a:defRPr sz="16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644" y="2605394"/>
            <a:ext cx="4198517" cy="383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D4A2-CA9E-42AE-9AA4-54B64706E1C1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04C23-B948-45A4-9D67-D9F34A8777A2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9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2F99-0C63-47B9-A453-E940326A38CF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475509"/>
            <a:ext cx="3185215" cy="1664282"/>
          </a:xfrm>
        </p:spPr>
        <p:txBody>
          <a:bodyPr anchor="b"/>
          <a:lstStyle>
            <a:lvl1pPr>
              <a:defRPr sz="33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517" y="1026969"/>
            <a:ext cx="4999643" cy="5068796"/>
          </a:xfrm>
        </p:spPr>
        <p:txBody>
          <a:bodyPr/>
          <a:lstStyle>
            <a:lvl1pPr>
              <a:defRPr sz="3328"/>
            </a:lvl1pPr>
            <a:lvl2pPr>
              <a:defRPr sz="2912"/>
            </a:lvl2pPr>
            <a:lvl3pPr>
              <a:defRPr sz="2496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2139792"/>
            <a:ext cx="3185215" cy="3964228"/>
          </a:xfrm>
        </p:spPr>
        <p:txBody>
          <a:bodyPr/>
          <a:lstStyle>
            <a:lvl1pPr marL="0" indent="0">
              <a:buNone/>
              <a:defRPr sz="1664"/>
            </a:lvl1pPr>
            <a:lvl2pPr marL="475488" indent="0">
              <a:buNone/>
              <a:defRPr sz="1456"/>
            </a:lvl2pPr>
            <a:lvl3pPr marL="950976" indent="0">
              <a:buNone/>
              <a:defRPr sz="1248"/>
            </a:lvl3pPr>
            <a:lvl4pPr marL="1426464" indent="0">
              <a:buNone/>
              <a:defRPr sz="1040"/>
            </a:lvl4pPr>
            <a:lvl5pPr marL="1901952" indent="0">
              <a:buNone/>
              <a:defRPr sz="1040"/>
            </a:lvl5pPr>
            <a:lvl6pPr marL="2377440" indent="0">
              <a:buNone/>
              <a:defRPr sz="1040"/>
            </a:lvl6pPr>
            <a:lvl7pPr marL="2852928" indent="0">
              <a:buNone/>
              <a:defRPr sz="1040"/>
            </a:lvl7pPr>
            <a:lvl8pPr marL="3328416" indent="0">
              <a:buNone/>
              <a:defRPr sz="1040"/>
            </a:lvl8pPr>
            <a:lvl9pPr marL="3803904" indent="0">
              <a:buNone/>
              <a:defRPr sz="10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B7A6-DBE3-457C-8AF5-93DEA8A86C23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475509"/>
            <a:ext cx="3185215" cy="1664282"/>
          </a:xfrm>
        </p:spPr>
        <p:txBody>
          <a:bodyPr anchor="b"/>
          <a:lstStyle>
            <a:lvl1pPr>
              <a:defRPr sz="33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8517" y="1026969"/>
            <a:ext cx="4999643" cy="5068796"/>
          </a:xfrm>
        </p:spPr>
        <p:txBody>
          <a:bodyPr anchor="t"/>
          <a:lstStyle>
            <a:lvl1pPr marL="0" indent="0">
              <a:buNone/>
              <a:defRPr sz="3328"/>
            </a:lvl1pPr>
            <a:lvl2pPr marL="475488" indent="0">
              <a:buNone/>
              <a:defRPr sz="2912"/>
            </a:lvl2pPr>
            <a:lvl3pPr marL="950976" indent="0">
              <a:buNone/>
              <a:defRPr sz="2496"/>
            </a:lvl3pPr>
            <a:lvl4pPr marL="1426464" indent="0">
              <a:buNone/>
              <a:defRPr sz="2080"/>
            </a:lvl4pPr>
            <a:lvl5pPr marL="1901952" indent="0">
              <a:buNone/>
              <a:defRPr sz="2080"/>
            </a:lvl5pPr>
            <a:lvl6pPr marL="2377440" indent="0">
              <a:buNone/>
              <a:defRPr sz="2080"/>
            </a:lvl6pPr>
            <a:lvl7pPr marL="2852928" indent="0">
              <a:buNone/>
              <a:defRPr sz="2080"/>
            </a:lvl7pPr>
            <a:lvl8pPr marL="3328416" indent="0">
              <a:buNone/>
              <a:defRPr sz="2080"/>
            </a:lvl8pPr>
            <a:lvl9pPr marL="3803904" indent="0">
              <a:buNone/>
              <a:defRPr sz="208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2139792"/>
            <a:ext cx="3185215" cy="3964228"/>
          </a:xfrm>
        </p:spPr>
        <p:txBody>
          <a:bodyPr/>
          <a:lstStyle>
            <a:lvl1pPr marL="0" indent="0">
              <a:buNone/>
              <a:defRPr sz="1664"/>
            </a:lvl1pPr>
            <a:lvl2pPr marL="475488" indent="0">
              <a:buNone/>
              <a:defRPr sz="1456"/>
            </a:lvl2pPr>
            <a:lvl3pPr marL="950976" indent="0">
              <a:buNone/>
              <a:defRPr sz="1248"/>
            </a:lvl3pPr>
            <a:lvl4pPr marL="1426464" indent="0">
              <a:buNone/>
              <a:defRPr sz="1040"/>
            </a:lvl4pPr>
            <a:lvl5pPr marL="1901952" indent="0">
              <a:buNone/>
              <a:defRPr sz="1040"/>
            </a:lvl5pPr>
            <a:lvl6pPr marL="2377440" indent="0">
              <a:buNone/>
              <a:defRPr sz="1040"/>
            </a:lvl6pPr>
            <a:lvl7pPr marL="2852928" indent="0">
              <a:buNone/>
              <a:defRPr sz="1040"/>
            </a:lvl7pPr>
            <a:lvl8pPr marL="3328416" indent="0">
              <a:buNone/>
              <a:defRPr sz="1040"/>
            </a:lvl8pPr>
            <a:lvl9pPr marL="3803904" indent="0">
              <a:buNone/>
              <a:defRPr sz="10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186B-0E39-4C7A-A731-F913F8C9C05A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964" y="379748"/>
            <a:ext cx="8517910" cy="137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964" y="1898735"/>
            <a:ext cx="8517910" cy="452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964" y="6610900"/>
            <a:ext cx="2222064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9661-3419-4534-BF04-B47A63449412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1372" y="6610900"/>
            <a:ext cx="3333095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810" y="6610900"/>
            <a:ext cx="2222064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2046-648F-4219-98B0-CCC02012D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50976" rtl="0" eaLnBrk="1" latinLnBrk="0" hangingPunct="1">
        <a:lnSpc>
          <a:spcPct val="90000"/>
        </a:lnSpc>
        <a:spcBef>
          <a:spcPct val="0"/>
        </a:spcBef>
        <a:buNone/>
        <a:defRPr sz="4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44" indent="-237744" algn="l" defTabSz="950976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12" kern="1200">
          <a:solidFill>
            <a:schemeClr val="tx1"/>
          </a:solidFill>
          <a:latin typeface="+mn-lt"/>
          <a:ea typeface="+mn-ea"/>
          <a:cs typeface="+mn-cs"/>
        </a:defRPr>
      </a:lvl1pPr>
      <a:lvl2pPr marL="713232" indent="-237744" algn="l" defTabSz="95097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37744" algn="l" defTabSz="95097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664208" indent="-237744" algn="l" defTabSz="95097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indent="-237744" algn="l" defTabSz="95097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5pPr>
      <a:lvl6pPr marL="2615184" indent="-237744" algn="l" defTabSz="95097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6pPr>
      <a:lvl7pPr marL="3090672" indent="-237744" algn="l" defTabSz="95097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7pPr>
      <a:lvl8pPr marL="3566160" indent="-237744" algn="l" defTabSz="95097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8pPr>
      <a:lvl9pPr marL="4041648" indent="-237744" algn="l" defTabSz="950976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976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algn="l" defTabSz="950976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2pPr>
      <a:lvl3pPr marL="950976" algn="l" defTabSz="950976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algn="l" defTabSz="950976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4pPr>
      <a:lvl5pPr marL="1901952" algn="l" defTabSz="950976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5pPr>
      <a:lvl6pPr marL="2377440" algn="l" defTabSz="950976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algn="l" defTabSz="950976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7pPr>
      <a:lvl8pPr marL="3328416" algn="l" defTabSz="950976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8pPr>
      <a:lvl9pPr marL="3803904" algn="l" defTabSz="950976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1" y="83018"/>
            <a:ext cx="8049440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Market summary as of 8/31: Total Returns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DBD9A-329C-434E-B4E9-5F6C6DAB95E3}"/>
              </a:ext>
            </a:extLst>
          </p:cNvPr>
          <p:cNvSpPr txBox="1"/>
          <p:nvPr/>
        </p:nvSpPr>
        <p:spPr>
          <a:xfrm>
            <a:off x="157018" y="6807200"/>
            <a:ext cx="504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</a:t>
            </a:r>
            <a:r>
              <a:rPr lang="en-US" sz="1100" err="1"/>
              <a:t>Avantis</a:t>
            </a:r>
            <a:r>
              <a:rPr lang="en-US" sz="1100"/>
              <a:t> Investors, data as of 8/31/2023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0CD5E-EF76-5B7F-7DB9-16977529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57" y="1013618"/>
            <a:ext cx="9524539" cy="541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B1321-C01B-3106-57D9-902D4BE9B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985" y="1320799"/>
            <a:ext cx="376744" cy="35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Global ‘Value’ is relatively inexpensive</a:t>
            </a:r>
            <a:endParaRPr lang="en-US" sz="14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DAE96-CB99-4865-A87E-15BC3787E155}"/>
              </a:ext>
            </a:extLst>
          </p:cNvPr>
          <p:cNvSpPr txBox="1"/>
          <p:nvPr/>
        </p:nvSpPr>
        <p:spPr>
          <a:xfrm>
            <a:off x="1645920" y="931025"/>
            <a:ext cx="6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Value stocks are relatively inexpensive to growth</a:t>
            </a:r>
          </a:p>
        </p:txBody>
      </p:sp>
      <p:pic>
        <p:nvPicPr>
          <p:cNvPr id="3" name="Picture 2" descr="A graph of different types of graphs&#10;&#10;Description automatically generated with medium confidence">
            <a:extLst>
              <a:ext uri="{FF2B5EF4-FFF2-40B4-BE49-F238E27FC236}">
                <a16:creationId xmlns:a16="http://schemas.microsoft.com/office/drawing/2014/main" id="{C497D153-4DFC-3CB2-15BE-F9C54A2AE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82" y="1465566"/>
            <a:ext cx="7536873" cy="5074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2E74A-35C1-8C83-E86E-98F8AB0B80E3}"/>
              </a:ext>
            </a:extLst>
          </p:cNvPr>
          <p:cNvSpPr txBox="1"/>
          <p:nvPr/>
        </p:nvSpPr>
        <p:spPr>
          <a:xfrm>
            <a:off x="4461163" y="3299548"/>
            <a:ext cx="267855" cy="32327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5AAB2-6671-4406-2EE8-D65D189B32AB}"/>
              </a:ext>
            </a:extLst>
          </p:cNvPr>
          <p:cNvSpPr txBox="1"/>
          <p:nvPr/>
        </p:nvSpPr>
        <p:spPr>
          <a:xfrm>
            <a:off x="4378037" y="5384800"/>
            <a:ext cx="350982" cy="605544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64535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Why valuations matter</a:t>
            </a:r>
            <a:endParaRPr lang="en-US" sz="1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2E74A-35C1-8C83-E86E-98F8AB0B80E3}"/>
              </a:ext>
            </a:extLst>
          </p:cNvPr>
          <p:cNvSpPr txBox="1"/>
          <p:nvPr/>
        </p:nvSpPr>
        <p:spPr>
          <a:xfrm>
            <a:off x="4461163" y="3299548"/>
            <a:ext cx="267855" cy="32327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5AAB2-6671-4406-2EE8-D65D189B32AB}"/>
              </a:ext>
            </a:extLst>
          </p:cNvPr>
          <p:cNvSpPr txBox="1"/>
          <p:nvPr/>
        </p:nvSpPr>
        <p:spPr>
          <a:xfrm>
            <a:off x="4378037" y="5384800"/>
            <a:ext cx="350982" cy="605544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76ED63-33D9-C79E-7CFA-7E6B6259B2FA}"/>
              </a:ext>
            </a:extLst>
          </p:cNvPr>
          <p:cNvCxnSpPr/>
          <p:nvPr/>
        </p:nvCxnSpPr>
        <p:spPr>
          <a:xfrm flipH="1">
            <a:off x="304800" y="6620926"/>
            <a:ext cx="901700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415B943-FE98-5E9E-44B6-50D32E61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74" y="997450"/>
            <a:ext cx="8469056" cy="52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2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/>
        </p:nvPicPr>
        <p:blipFill rotWithShape="1">
          <a:blip r:embed="rId3"/>
          <a:srcRect t="12821"/>
          <a:stretch/>
        </p:blipFill>
        <p:spPr>
          <a:xfrm>
            <a:off x="-34" y="7249"/>
            <a:ext cx="9875520" cy="713232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12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80688"/>
            <a:ext cx="8229600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Closing thoughts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1" y="596437"/>
            <a:ext cx="9649645" cy="601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68619" lvl="1" fontAlgn="ctr">
              <a:buFont typeface="Wingdings" panose="05000000000000000000" pitchFamily="2" charset="2"/>
              <a:buChar char="§"/>
              <a:defRPr/>
            </a:pPr>
            <a:endParaRPr lang="en-US" sz="1300" dirty="0">
              <a:solidFill>
                <a:srgbClr val="000000"/>
              </a:solidFill>
            </a:endParaRPr>
          </a:p>
          <a:p>
            <a:pPr marL="525769" lvl="1" fontAlgn="ctr">
              <a:defRPr/>
            </a:pPr>
            <a:r>
              <a:rPr lang="en-US" sz="1300" b="1" dirty="0">
                <a:solidFill>
                  <a:srgbClr val="000000"/>
                </a:solidFill>
              </a:rPr>
              <a:t>Cash: </a:t>
            </a:r>
          </a:p>
          <a:p>
            <a:pPr marL="982969" lvl="2" fontAlgn="ctr"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  Money market (MM) yields have risen to their highest level in many years, current yields are over 5%. </a:t>
            </a:r>
          </a:p>
          <a:p>
            <a:pPr marL="982969" lvl="2" fontAlgn="ctr"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  MM’s are an excellent place to hold funds with a less than 2-year time horizon; beyond that money markets are likely to lag core bonds if/when the Fed stops and eventually cuts rates.</a:t>
            </a:r>
            <a:endParaRPr lang="en-US" sz="800" dirty="0"/>
          </a:p>
          <a:p>
            <a:pPr marL="525769" lvl="1" fontAlgn="ctr">
              <a:defRPr/>
            </a:pPr>
            <a:r>
              <a:rPr lang="en-US" sz="1300" b="1" dirty="0"/>
              <a:t>Bonds: </a:t>
            </a:r>
          </a:p>
          <a:p>
            <a:pPr marL="982969" lvl="2" fontAlgn="ctr">
              <a:buFont typeface="Wingdings" panose="05000000000000000000" pitchFamily="2" charset="2"/>
              <a:buChar char="§"/>
              <a:defRPr/>
            </a:pPr>
            <a:r>
              <a:rPr lang="en-US" sz="1500" dirty="0"/>
              <a:t>  </a:t>
            </a:r>
            <a:r>
              <a:rPr lang="en-US" sz="1300" dirty="0"/>
              <a:t>With interest rates at their highest yield in years, the outlook for bond returns have improved and should average close to mid single digits.</a:t>
            </a:r>
          </a:p>
          <a:p>
            <a:pPr marL="982969" lvl="2" fontAlgn="ctr"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  Active management is likely to add value over a full market cycle.</a:t>
            </a:r>
            <a:endParaRPr lang="en-US" sz="400" dirty="0"/>
          </a:p>
          <a:p>
            <a:pPr marL="525769" lvl="1" fontAlgn="ctr">
              <a:defRPr/>
            </a:pPr>
            <a:r>
              <a:rPr lang="en-US" sz="800" dirty="0"/>
              <a:t>  </a:t>
            </a:r>
            <a:r>
              <a:rPr lang="en-US" sz="1300" b="1" dirty="0"/>
              <a:t>U.S. Equities:</a:t>
            </a:r>
            <a:r>
              <a:rPr lang="en-US" sz="1400" b="1" dirty="0"/>
              <a:t> </a:t>
            </a:r>
          </a:p>
          <a:p>
            <a:pPr marL="1165849" lvl="2" indent="-285750" fontAlgn="ctr"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Returns in the US have been unbalanced; with large growth and tech overvalued; and value and small cap are attractively valued. Returns should average in the mid to high single digits, depending on allocation.</a:t>
            </a:r>
          </a:p>
          <a:p>
            <a:pPr marL="1165849" lvl="2" indent="-285750" fontAlgn="ctr"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Valuations and the potential for a recession in 2024 are potential head winds. </a:t>
            </a:r>
          </a:p>
          <a:p>
            <a:pPr marL="468619" lvl="1" fontAlgn="ctr">
              <a:defRPr/>
            </a:pPr>
            <a:r>
              <a:rPr lang="en-US" sz="1300" b="1" dirty="0"/>
              <a:t>International Equities: </a:t>
            </a:r>
          </a:p>
          <a:p>
            <a:pPr marL="1211569" lvl="2" indent="-285750" fontAlgn="ctr"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Attractive relative stock valuations compared to the U.S. and likely to outperform over a longer time horizon. </a:t>
            </a:r>
          </a:p>
          <a:p>
            <a:pPr marL="1211569" lvl="2" indent="-285750" fontAlgn="ctr"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Emerging markets are relatively cheap compared to U.S. stocks.</a:t>
            </a:r>
          </a:p>
          <a:p>
            <a:pPr marL="1211569" lvl="2" indent="-285750" fontAlgn="ctr">
              <a:buFont typeface="Wingdings" panose="05000000000000000000" pitchFamily="2" charset="2"/>
              <a:buChar char="§"/>
              <a:defRPr/>
            </a:pPr>
            <a:r>
              <a:rPr lang="en-US" sz="1300" dirty="0"/>
              <a:t>Long-term investors will profit from overweighting foreign stocks relative to the U.S, including emerging markets. May need a catalyst and a lower $ for relative performance to improve. Returns in the high single digits.</a:t>
            </a:r>
            <a:endParaRPr lang="en-US" sz="400" b="1" dirty="0"/>
          </a:p>
          <a:p>
            <a:pPr marL="525769" lvl="1" fontAlgn="ctr">
              <a:defRPr/>
            </a:pPr>
            <a:r>
              <a:rPr lang="en-US" sz="1300" b="1" dirty="0"/>
              <a:t>Alternative strategies: </a:t>
            </a:r>
          </a:p>
          <a:p>
            <a:pPr marL="1222999" lvl="2" indent="-285750" fontAlgn="ctr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Provide diversification and a source of return independent from traditional stock and bond markets; we expect returns to be in between bonds and stocks with a lot less volatility than stocks and better returns than bonds over a full market cycle.</a:t>
            </a:r>
          </a:p>
          <a:p>
            <a:pPr marL="1222999" lvl="2" indent="-285750" fontAlgn="ctr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cs typeface="Times New Roman" panose="02020603050405020304" pitchFamily="18" charset="0"/>
              </a:rPr>
              <a:t>Provide a hedge against increasing inflation and generate real returns; commodities, hedged equity, etc.</a:t>
            </a:r>
          </a:p>
          <a:p>
            <a:pPr marL="1222999" lvl="2" indent="-285750" fontAlgn="ctr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cs typeface="Times New Roman" panose="02020603050405020304" pitchFamily="18" charset="0"/>
              </a:rPr>
              <a:t>We would likely eliminate alternative strategies if/when stocks became broadly undervalued and bonds had attractive real return prospects. With higher bond yields we have reduced alternative strategies.</a:t>
            </a:r>
          </a:p>
          <a:p>
            <a:pPr marL="525769" lvl="1" fontAlgn="ctr">
              <a:defRPr/>
            </a:pPr>
            <a:r>
              <a:rPr lang="en-US" sz="1300" b="1" dirty="0"/>
              <a:t>Risks: </a:t>
            </a:r>
          </a:p>
          <a:p>
            <a:pPr marL="1222999" lvl="2" indent="-285750" fontAlgn="ctr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ea typeface="Calibri" panose="020F0502020204030204" pitchFamily="34" charset="0"/>
                <a:cs typeface="Times New Roman" panose="02020603050405020304" pitchFamily="18" charset="0"/>
              </a:rPr>
              <a:t>Higher inflation and interest rates than the market anticipates; Fed policy mistakes and a deep recession; valuation; China and geo-political; election cycle; cyber-attacks; tax; etc. </a:t>
            </a:r>
            <a:endParaRPr lang="en-US" dirty="0">
              <a:solidFill>
                <a:srgbClr val="000000"/>
              </a:solidFill>
            </a:endParaRPr>
          </a:p>
          <a:p>
            <a:pPr marL="468619" lvl="1" fontAlgn="ctr"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Soft or hard landing?</a:t>
            </a:r>
            <a:endParaRPr lang="en-US" sz="14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graph of growth and decline&#10;&#10;Description automatically generated with medium confidence">
            <a:extLst>
              <a:ext uri="{FF2B5EF4-FFF2-40B4-BE49-F238E27FC236}">
                <a16:creationId xmlns:a16="http://schemas.microsoft.com/office/drawing/2014/main" id="{CD972055-3600-837E-2896-BE1DEA3D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92" y="834123"/>
            <a:ext cx="3759200" cy="3135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6C201-26E2-D736-47DC-7DA2F418C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38" y="3912669"/>
            <a:ext cx="3320671" cy="2613027"/>
          </a:xfrm>
          <a:prstGeom prst="rect">
            <a:avLst/>
          </a:prstGeom>
        </p:spPr>
      </p:pic>
      <p:pic>
        <p:nvPicPr>
          <p:cNvPr id="8" name="Picture 7" descr="A graph with lines and red circles&#10;&#10;Description automatically generated">
            <a:extLst>
              <a:ext uri="{FF2B5EF4-FFF2-40B4-BE49-F238E27FC236}">
                <a16:creationId xmlns:a16="http://schemas.microsoft.com/office/drawing/2014/main" id="{6555BCB5-6D41-D016-FEA5-72DFAD682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182" y="2893546"/>
            <a:ext cx="5320145" cy="3536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22C2D-16F1-038B-B6EA-8ABC745F59AC}"/>
              </a:ext>
            </a:extLst>
          </p:cNvPr>
          <p:cNvSpPr txBox="1"/>
          <p:nvPr/>
        </p:nvSpPr>
        <p:spPr>
          <a:xfrm>
            <a:off x="2964872" y="4886036"/>
            <a:ext cx="332509" cy="580037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8CAAA-E97F-4B8A-71AE-6AD32A9F698D}"/>
              </a:ext>
            </a:extLst>
          </p:cNvPr>
          <p:cNvSpPr txBox="1"/>
          <p:nvPr/>
        </p:nvSpPr>
        <p:spPr>
          <a:xfrm>
            <a:off x="8488218" y="5466072"/>
            <a:ext cx="295564" cy="326027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CD4D0-D4B3-850C-BA16-51D666AAF9AC}"/>
              </a:ext>
            </a:extLst>
          </p:cNvPr>
          <p:cNvSpPr txBox="1"/>
          <p:nvPr/>
        </p:nvSpPr>
        <p:spPr>
          <a:xfrm>
            <a:off x="4562764" y="1136073"/>
            <a:ext cx="4442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/>
              <a:t>The consensus believes a recession will be avoided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/>
              <a:t>Leading indicators and the yield curve suggest the risk are still relatively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/>
              <a:t>Kinked Phillips Curve?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1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CC3CD-7D7C-69AF-2D05-174CC24F057B}"/>
              </a:ext>
            </a:extLst>
          </p:cNvPr>
          <p:cNvSpPr txBox="1"/>
          <p:nvPr/>
        </p:nvSpPr>
        <p:spPr>
          <a:xfrm>
            <a:off x="2964872" y="1479365"/>
            <a:ext cx="858983" cy="1516467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88305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One indicator to watch: Jobs!</a:t>
            </a:r>
            <a:endParaRPr lang="en-US" sz="14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DAE96-CB99-4865-A87E-15BC3787E155}"/>
              </a:ext>
            </a:extLst>
          </p:cNvPr>
          <p:cNvSpPr txBox="1"/>
          <p:nvPr/>
        </p:nvSpPr>
        <p:spPr>
          <a:xfrm>
            <a:off x="1209964" y="850344"/>
            <a:ext cx="697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“If you had to pick only one indicator to watch… it would be jobs.  The Fed is likely to keep rates high until something breaks… either the economy or inflation.”  PIMCO</a:t>
            </a:r>
          </a:p>
        </p:txBody>
      </p:sp>
      <p:pic>
        <p:nvPicPr>
          <p:cNvPr id="3" name="Picture 2" descr="A graph of economic recession&#10;&#10;Description automatically generated">
            <a:extLst>
              <a:ext uri="{FF2B5EF4-FFF2-40B4-BE49-F238E27FC236}">
                <a16:creationId xmlns:a16="http://schemas.microsoft.com/office/drawing/2014/main" id="{2A276501-7AEF-331A-B464-C41CDE6EE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45" y="2572159"/>
            <a:ext cx="5428983" cy="4033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1F2E5-4D7C-6359-BE4A-8660E7898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25" y="2386040"/>
            <a:ext cx="3512784" cy="4044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18940A-5570-0F8F-FB11-1120DDA199A8}"/>
              </a:ext>
            </a:extLst>
          </p:cNvPr>
          <p:cNvSpPr txBox="1"/>
          <p:nvPr/>
        </p:nvSpPr>
        <p:spPr>
          <a:xfrm>
            <a:off x="1108364" y="2240015"/>
            <a:ext cx="2623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/>
              <a:t>Job growth starting to slow…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CFA4A-2D45-A8B9-EFB2-2F5C3D104EB0}"/>
              </a:ext>
            </a:extLst>
          </p:cNvPr>
          <p:cNvSpPr txBox="1"/>
          <p:nvPr/>
        </p:nvSpPr>
        <p:spPr>
          <a:xfrm>
            <a:off x="5663246" y="2213971"/>
            <a:ext cx="2623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/>
              <a:t>Changes happen quickly…</a:t>
            </a:r>
          </a:p>
        </p:txBody>
      </p:sp>
    </p:spTree>
    <p:extLst>
      <p:ext uri="{BB962C8B-B14F-4D97-AF65-F5344CB8AC3E}">
        <p14:creationId xmlns:p14="http://schemas.microsoft.com/office/powerpoint/2010/main" val="343759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Inflation trending lower</a:t>
            </a:r>
            <a:endParaRPr lang="en-US" sz="14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DAE96-CB99-4865-A87E-15BC3787E155}"/>
              </a:ext>
            </a:extLst>
          </p:cNvPr>
          <p:cNvSpPr txBox="1"/>
          <p:nvPr/>
        </p:nvSpPr>
        <p:spPr>
          <a:xfrm>
            <a:off x="2115127" y="931025"/>
            <a:ext cx="592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Inflation is trending 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The sticking point has been shelter and used cars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Models suggest they will trend lower</a:t>
            </a:r>
          </a:p>
          <a:p>
            <a:endParaRPr lang="en-US" b="1" i="1"/>
          </a:p>
        </p:txBody>
      </p:sp>
      <p:pic>
        <p:nvPicPr>
          <p:cNvPr id="3" name="Picture 2" descr="A graph of a graph showing the amount of the price of a car&#10;&#10;Description automatically generated with medium confidence">
            <a:extLst>
              <a:ext uri="{FF2B5EF4-FFF2-40B4-BE49-F238E27FC236}">
                <a16:creationId xmlns:a16="http://schemas.microsoft.com/office/drawing/2014/main" id="{8F63B390-BC6D-7C1B-8E3F-F972267F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04" y="2964874"/>
            <a:ext cx="4236805" cy="3054407"/>
          </a:xfrm>
          <a:prstGeom prst="rect">
            <a:avLst/>
          </a:prstGeom>
        </p:spPr>
      </p:pic>
      <p:pic>
        <p:nvPicPr>
          <p:cNvPr id="4" name="Picture 3" descr="A graph of a market&#10;&#10;Description automatically generated with medium confidence">
            <a:extLst>
              <a:ext uri="{FF2B5EF4-FFF2-40B4-BE49-F238E27FC236}">
                <a16:creationId xmlns:a16="http://schemas.microsoft.com/office/drawing/2014/main" id="{B99C0795-3AD6-42A9-3AEC-283F523F9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09" y="2939175"/>
            <a:ext cx="5330031" cy="3071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33CEF-D2D9-041D-A8A6-1CCB8ACFA103}"/>
              </a:ext>
            </a:extLst>
          </p:cNvPr>
          <p:cNvSpPr txBox="1"/>
          <p:nvPr/>
        </p:nvSpPr>
        <p:spPr>
          <a:xfrm>
            <a:off x="6660773" y="3500583"/>
            <a:ext cx="211081" cy="1293090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BA4C7-6B6A-99B1-91AB-D5C311F0B30C}"/>
              </a:ext>
            </a:extLst>
          </p:cNvPr>
          <p:cNvSpPr txBox="1"/>
          <p:nvPr/>
        </p:nvSpPr>
        <p:spPr>
          <a:xfrm>
            <a:off x="812800" y="2498192"/>
            <a:ext cx="2733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Shelter &amp; used cars the exception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62BAD-BF68-DCC6-6905-4254E2256A42}"/>
              </a:ext>
            </a:extLst>
          </p:cNvPr>
          <p:cNvSpPr txBox="1"/>
          <p:nvPr/>
        </p:nvSpPr>
        <p:spPr>
          <a:xfrm>
            <a:off x="5419293" y="2507934"/>
            <a:ext cx="3643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Models suggest they will trend lower</a:t>
            </a:r>
          </a:p>
        </p:txBody>
      </p:sp>
    </p:spTree>
    <p:extLst>
      <p:ext uri="{BB962C8B-B14F-4D97-AF65-F5344CB8AC3E}">
        <p14:creationId xmlns:p14="http://schemas.microsoft.com/office/powerpoint/2010/main" val="413385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The outlook for bonds</a:t>
            </a:r>
            <a:endParaRPr lang="en-US" sz="14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DAE96-CB99-4865-A87E-15BC3787E155}"/>
              </a:ext>
            </a:extLst>
          </p:cNvPr>
          <p:cNvSpPr txBox="1"/>
          <p:nvPr/>
        </p:nvSpPr>
        <p:spPr>
          <a:xfrm>
            <a:off x="1636684" y="922558"/>
            <a:ext cx="639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Bonds have been strong performers after rate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And tend to outperform cash after the Fed stops hiking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Are we close to the Fed stopping? WSJ’s Nick </a:t>
            </a:r>
            <a:r>
              <a:rPr lang="en-US" b="1" i="1" err="1"/>
              <a:t>Timiraos</a:t>
            </a:r>
            <a:endParaRPr lang="en-US" b="1" i="1"/>
          </a:p>
        </p:txBody>
      </p:sp>
      <p:pic>
        <p:nvPicPr>
          <p:cNvPr id="3" name="Picture 2" descr="A graph on a white sheet&#10;&#10;Description automatically generated">
            <a:extLst>
              <a:ext uri="{FF2B5EF4-FFF2-40B4-BE49-F238E27FC236}">
                <a16:creationId xmlns:a16="http://schemas.microsoft.com/office/drawing/2014/main" id="{354EED5C-6933-E86C-D64D-40BC15A6F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34" y="2446869"/>
            <a:ext cx="4789451" cy="3976100"/>
          </a:xfrm>
          <a:prstGeom prst="rect">
            <a:avLst/>
          </a:prstGeom>
        </p:spPr>
      </p:pic>
      <p:pic>
        <p:nvPicPr>
          <p:cNvPr id="4" name="Picture 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B4FFC51-429A-9B62-5BB2-1548F9E84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540" y="2446869"/>
            <a:ext cx="4719064" cy="375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7CC16E-B301-9021-EF49-A3A9DF50CA26}"/>
              </a:ext>
            </a:extLst>
          </p:cNvPr>
          <p:cNvSpPr txBox="1"/>
          <p:nvPr/>
        </p:nvSpPr>
        <p:spPr>
          <a:xfrm>
            <a:off x="2059708" y="3201776"/>
            <a:ext cx="2604655" cy="32773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701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US Stocks: an unbalanced market in 2023</a:t>
            </a:r>
            <a:endParaRPr lang="en-US" sz="14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DAE96-CB99-4865-A87E-15BC3787E155}"/>
              </a:ext>
            </a:extLst>
          </p:cNvPr>
          <p:cNvSpPr txBox="1"/>
          <p:nvPr/>
        </p:nvSpPr>
        <p:spPr>
          <a:xfrm>
            <a:off x="1645920" y="931025"/>
            <a:ext cx="63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Returns have been very concentrated in a few stocks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The majority of stocks are flat to up slightly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/>
              <a:t>Valuations on the biggest companies are very high while the remaining stocks are close to longer term averages</a:t>
            </a:r>
          </a:p>
        </p:txBody>
      </p:sp>
      <p:pic>
        <p:nvPicPr>
          <p:cNvPr id="3" name="Picture 2" descr="A graph of stock prices&#10;&#10;Description automatically generated">
            <a:extLst>
              <a:ext uri="{FF2B5EF4-FFF2-40B4-BE49-F238E27FC236}">
                <a16:creationId xmlns:a16="http://schemas.microsoft.com/office/drawing/2014/main" id="{8761951D-2F16-1D3B-1990-175718364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92" y="2483203"/>
            <a:ext cx="4510129" cy="3346583"/>
          </a:xfrm>
          <a:prstGeom prst="rect">
            <a:avLst/>
          </a:prstGeom>
        </p:spPr>
      </p:pic>
      <p:pic>
        <p:nvPicPr>
          <p:cNvPr id="4" name="Picture 3" descr="A graph of stock market prices&#10;&#10;Description automatically generated with medium confidence">
            <a:extLst>
              <a:ext uri="{FF2B5EF4-FFF2-40B4-BE49-F238E27FC236}">
                <a16:creationId xmlns:a16="http://schemas.microsoft.com/office/drawing/2014/main" id="{5DBAB123-2C0F-65F5-B361-F0F59514D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322" y="2483203"/>
            <a:ext cx="4795605" cy="3374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83552-C477-376E-EF48-F9F800C9961B}"/>
              </a:ext>
            </a:extLst>
          </p:cNvPr>
          <p:cNvSpPr txBox="1"/>
          <p:nvPr/>
        </p:nvSpPr>
        <p:spPr>
          <a:xfrm>
            <a:off x="4193308" y="3371274"/>
            <a:ext cx="267855" cy="32327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B0E78-851D-EA40-C266-15E2E0953D2E}"/>
              </a:ext>
            </a:extLst>
          </p:cNvPr>
          <p:cNvSpPr txBox="1"/>
          <p:nvPr/>
        </p:nvSpPr>
        <p:spPr>
          <a:xfrm>
            <a:off x="2043496" y="3114509"/>
            <a:ext cx="1022977" cy="734233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DBC9C-EB49-85EA-D8BD-8E24BB2F1EA9}"/>
              </a:ext>
            </a:extLst>
          </p:cNvPr>
          <p:cNvSpPr txBox="1"/>
          <p:nvPr/>
        </p:nvSpPr>
        <p:spPr>
          <a:xfrm>
            <a:off x="4160980" y="4784934"/>
            <a:ext cx="332509" cy="580037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122E1-F240-1F9B-D421-98F3A4D60019}"/>
              </a:ext>
            </a:extLst>
          </p:cNvPr>
          <p:cNvSpPr txBox="1"/>
          <p:nvPr/>
        </p:nvSpPr>
        <p:spPr>
          <a:xfrm>
            <a:off x="8446654" y="4052872"/>
            <a:ext cx="267855" cy="32327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3DA58-F0BE-4086-A804-FAB5B4DBA7AD}"/>
              </a:ext>
            </a:extLst>
          </p:cNvPr>
          <p:cNvSpPr txBox="1"/>
          <p:nvPr/>
        </p:nvSpPr>
        <p:spPr>
          <a:xfrm>
            <a:off x="8428277" y="4955380"/>
            <a:ext cx="286232" cy="373548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486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US stock market valuations are high</a:t>
            </a:r>
            <a:endParaRPr lang="en-US" sz="14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DAE96-CB99-4865-A87E-15BC3787E155}"/>
              </a:ext>
            </a:extLst>
          </p:cNvPr>
          <p:cNvSpPr txBox="1"/>
          <p:nvPr/>
        </p:nvSpPr>
        <p:spPr>
          <a:xfrm>
            <a:off x="1645920" y="931025"/>
            <a:ext cx="6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Valuations on US large cap stocks are historically high 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86BCBBEA-2DFC-4AD0-8FD1-A498F4130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1412226"/>
            <a:ext cx="7712364" cy="5106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4507D-19C4-DD21-FF09-79D922B2A149}"/>
              </a:ext>
            </a:extLst>
          </p:cNvPr>
          <p:cNvSpPr txBox="1"/>
          <p:nvPr/>
        </p:nvSpPr>
        <p:spPr>
          <a:xfrm>
            <a:off x="8238836" y="2015529"/>
            <a:ext cx="372226" cy="432107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A1D2D-35B1-A926-71CC-CDA5A16AA49D}"/>
              </a:ext>
            </a:extLst>
          </p:cNvPr>
          <p:cNvSpPr txBox="1"/>
          <p:nvPr/>
        </p:nvSpPr>
        <p:spPr>
          <a:xfrm>
            <a:off x="4027055" y="4756727"/>
            <a:ext cx="332510" cy="1616364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7631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US small cap stocks are the exception</a:t>
            </a:r>
            <a:endParaRPr lang="en-US" sz="14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DAE96-CB99-4865-A87E-15BC3787E155}"/>
              </a:ext>
            </a:extLst>
          </p:cNvPr>
          <p:cNvSpPr txBox="1"/>
          <p:nvPr/>
        </p:nvSpPr>
        <p:spPr>
          <a:xfrm>
            <a:off x="1645920" y="931025"/>
            <a:ext cx="6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Small caps are inexpensive on a relative and absolute basis</a:t>
            </a:r>
          </a:p>
        </p:txBody>
      </p:sp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FE4C4D58-25CF-19B5-C1E5-C4009804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6" y="1748730"/>
            <a:ext cx="7915562" cy="4786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FC716-ECF5-1125-08FB-6A396E7C8CC1}"/>
              </a:ext>
            </a:extLst>
          </p:cNvPr>
          <p:cNvSpPr txBox="1"/>
          <p:nvPr/>
        </p:nvSpPr>
        <p:spPr>
          <a:xfrm>
            <a:off x="8354240" y="3168073"/>
            <a:ext cx="337178" cy="363665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05C72-254A-72E7-CCE4-6CB4764E149B}"/>
              </a:ext>
            </a:extLst>
          </p:cNvPr>
          <p:cNvSpPr txBox="1"/>
          <p:nvPr/>
        </p:nvSpPr>
        <p:spPr>
          <a:xfrm>
            <a:off x="4156289" y="5878341"/>
            <a:ext cx="267855" cy="323272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1FAD2-2A07-34B6-1C48-6EF33EED4ADB}"/>
              </a:ext>
            </a:extLst>
          </p:cNvPr>
          <p:cNvSpPr txBox="1"/>
          <p:nvPr/>
        </p:nvSpPr>
        <p:spPr>
          <a:xfrm>
            <a:off x="6155998" y="5532582"/>
            <a:ext cx="346402" cy="505825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3625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2046-648F-4219-98B0-CCC02012D146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40" y="35752"/>
            <a:ext cx="1295406" cy="56584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-5" y="6620934"/>
            <a:ext cx="9875520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-75" y="669902"/>
            <a:ext cx="9875520" cy="95913"/>
          </a:xfrm>
          <a:prstGeom prst="rect">
            <a:avLst/>
          </a:prstGeom>
          <a:solidFill>
            <a:srgbClr val="0065A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193" y="51973"/>
            <a:ext cx="8128048" cy="533400"/>
          </a:xfrm>
          <a:prstGeom prst="rect">
            <a:avLst/>
          </a:prstGeom>
          <a:noFill/>
        </p:spPr>
        <p:txBody>
          <a:bodyPr lIns="86493" tIns="43247" rIns="86493" bIns="43247">
            <a:normAutofit/>
          </a:bodyPr>
          <a:lstStyle>
            <a:lvl1pPr algn="l" defTabSz="9509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Foreign stocks are relatively inexpensive</a:t>
            </a:r>
            <a:endParaRPr lang="en-US" sz="14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DAE96-CB99-4865-A87E-15BC3787E155}"/>
              </a:ext>
            </a:extLst>
          </p:cNvPr>
          <p:cNvSpPr txBox="1"/>
          <p:nvPr/>
        </p:nvSpPr>
        <p:spPr>
          <a:xfrm>
            <a:off x="1645920" y="931025"/>
            <a:ext cx="6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Foreign stocks are inexpensive relative to US stocks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83FA4984-A54F-F774-3D99-DC1D4931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63" y="1485122"/>
            <a:ext cx="6858000" cy="4754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C655C2-E438-A47D-8F3C-8736605913C5}"/>
              </a:ext>
            </a:extLst>
          </p:cNvPr>
          <p:cNvSpPr txBox="1"/>
          <p:nvPr/>
        </p:nvSpPr>
        <p:spPr>
          <a:xfrm>
            <a:off x="7869382" y="2761673"/>
            <a:ext cx="401781" cy="489527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63BAE-0868-80B1-AEA0-25BE157F9C9E}"/>
              </a:ext>
            </a:extLst>
          </p:cNvPr>
          <p:cNvSpPr txBox="1"/>
          <p:nvPr/>
        </p:nvSpPr>
        <p:spPr>
          <a:xfrm>
            <a:off x="4368800" y="5394036"/>
            <a:ext cx="360217" cy="415116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60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C23E976157A47A0CA7EFA1A8FD68F" ma:contentTypeVersion="1" ma:contentTypeDescription="Create a new document." ma:contentTypeScope="" ma:versionID="ff0b995277df96e22a1c84ddf1e47b3a">
  <xsd:schema xmlns:xsd="http://www.w3.org/2001/XMLSchema" xmlns:xs="http://www.w3.org/2001/XMLSchema" xmlns:p="http://schemas.microsoft.com/office/2006/metadata/properties" xmlns:ns3="78d299e4-3468-4dda-86d1-78e8e153aee7" targetNamespace="http://schemas.microsoft.com/office/2006/metadata/properties" ma:root="true" ma:fieldsID="78ba357fcd2bea18b0b64d6386944b79" ns3:_="">
    <xsd:import namespace="78d299e4-3468-4dda-86d1-78e8e153aee7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299e4-3468-4dda-86d1-78e8e153ae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09A631-0591-47ED-B853-463446680321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78d299e4-3468-4dda-86d1-78e8e153aee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0BAB4B-B47E-475D-9BBA-F4B7623FCB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5A5B1F-41CE-4ED3-BE26-35A823FF85F5}">
  <ds:schemaRefs>
    <ds:schemaRef ds:uri="78d299e4-3468-4dda-86d1-78e8e153ae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</TotalTime>
  <Words>662</Words>
  <Application>Microsoft Office PowerPoint</Application>
  <PresentationFormat>Custom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Clark</dc:creator>
  <cp:lastModifiedBy>Steve Giacobbe</cp:lastModifiedBy>
  <cp:revision>1</cp:revision>
  <cp:lastPrinted>2023-09-13T14:03:56Z</cp:lastPrinted>
  <dcterms:created xsi:type="dcterms:W3CDTF">2014-05-07T20:47:16Z</dcterms:created>
  <dcterms:modified xsi:type="dcterms:W3CDTF">2023-09-13T14:18:17Z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0x010100AE0C23E976157A47A0CA7EFA1A8FD68F</vt:lpwstr>
  </property>
  <property fmtid="{D5CDD505-2E9C-101B-9397-08002B2CF9AE}" pid="3" name="IsMyDocuments">
    <vt:bool>true</vt:bool>
  </property>
</Properties>
</file>